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sldIdLst>
    <p:sldId id="300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9CC"/>
    <a:srgbClr val="E4E4E4"/>
    <a:srgbClr val="27465D"/>
    <a:srgbClr val="1A3C5C"/>
    <a:srgbClr val="2C4A5C"/>
    <a:srgbClr val="D9D9D9"/>
    <a:srgbClr val="06123B"/>
    <a:srgbClr val="002060"/>
    <a:srgbClr val="051A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4645025" y="1535111"/>
            <a:ext cx="4041775" cy="639770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100000">
              <a:srgbClr val="06123B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5" y="6404294"/>
            <a:ext cx="263978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азвание 1"/>
          <p:cNvSpPr txBox="1"/>
          <p:nvPr/>
        </p:nvSpPr>
        <p:spPr>
          <a:xfrm>
            <a:off x="685800" y="4545705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85000" lnSpcReduction="20000"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lnSpc>
                <a:spcPct val="150000"/>
              </a:lnSpc>
            </a:pPr>
            <a:r>
              <a:rPr lang="ru-RU" sz="2400" dirty="0">
                <a:latin typeface="Montserrat" panose="00000500000000000000" pitchFamily="2" charset="-52"/>
              </a:rPr>
              <a:t>Урок вот-вот </a:t>
            </a:r>
            <a:r>
              <a:rPr lang="ru-RU" sz="2400" dirty="0" smtClean="0">
                <a:latin typeface="Montserrat" panose="00000500000000000000" pitchFamily="2" charset="-52"/>
              </a:rPr>
              <a:t>начнется.</a:t>
            </a:r>
            <a:endParaRPr lang="en-US" sz="2400" dirty="0" smtClean="0"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ru-RU" sz="2400" dirty="0" smtClean="0">
                <a:latin typeface="Montserrat" panose="00000500000000000000" pitchFamily="2" charset="-52"/>
              </a:rPr>
              <a:t>Приготовься</a:t>
            </a:r>
            <a:r>
              <a:rPr lang="ru-RU" sz="2400" dirty="0">
                <a:latin typeface="Montserrat" panose="00000500000000000000" pitchFamily="2" charset="-52"/>
              </a:rPr>
              <a:t>, сейчас будет что-то новенькое!</a:t>
            </a:r>
          </a:p>
          <a:p>
            <a:pPr>
              <a:lnSpc>
                <a:spcPct val="150000"/>
              </a:lnSpc>
            </a:pPr>
            <a:endParaRPr sz="24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05115291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400050" y="1072662"/>
            <a:ext cx="9944100" cy="455429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9" name="Подзаголовок 2"/>
          <p:cNvSpPr txBox="1"/>
          <p:nvPr/>
        </p:nvSpPr>
        <p:spPr>
          <a:xfrm>
            <a:off x="2031023" y="316113"/>
            <a:ext cx="5081954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Docker Images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24" y="1143123"/>
            <a:ext cx="8952153" cy="44838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4" name="Прямоугольник 3"/>
          <p:cNvSpPr/>
          <p:nvPr/>
        </p:nvSpPr>
        <p:spPr>
          <a:xfrm>
            <a:off x="0" y="1679331"/>
            <a:ext cx="9144000" cy="3499338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4" name="Подзаголовок 2"/>
          <p:cNvSpPr txBox="1"/>
          <p:nvPr/>
        </p:nvSpPr>
        <p:spPr>
          <a:xfrm>
            <a:off x="2426678" y="388626"/>
            <a:ext cx="4290646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Image Itself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40" y="1793630"/>
            <a:ext cx="8976284" cy="32820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sp>
        <p:nvSpPr>
          <p:cNvPr id="157" name="Прямоугольник 3"/>
          <p:cNvSpPr/>
          <p:nvPr/>
        </p:nvSpPr>
        <p:spPr>
          <a:xfrm>
            <a:off x="-457442" y="2532181"/>
            <a:ext cx="10058884" cy="147710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58" name="Название 1"/>
          <p:cNvSpPr txBox="1">
            <a:spLocks noGrp="1"/>
          </p:cNvSpPr>
          <p:nvPr>
            <p:ph type="title"/>
          </p:nvPr>
        </p:nvSpPr>
        <p:spPr>
          <a:xfrm>
            <a:off x="3347670" y="2690333"/>
            <a:ext cx="2448658" cy="1160804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  <a:buSzPct val="100000"/>
            </a:pPr>
            <a:r>
              <a:rPr lang="en-US" sz="2800" dirty="0" smtClean="0">
                <a:latin typeface="Montserrat" panose="00000500000000000000" pitchFamily="2" charset="-52"/>
              </a:rPr>
              <a:t>1. </a:t>
            </a:r>
            <a:r>
              <a:rPr sz="2800" dirty="0" smtClean="0">
                <a:latin typeface="Montserrat" panose="00000500000000000000" pitchFamily="2" charset="-52"/>
              </a:rPr>
              <a:t>Pull </a:t>
            </a:r>
            <a:r>
              <a:rPr sz="2800" dirty="0">
                <a:latin typeface="Montserrat" panose="00000500000000000000" pitchFamily="2" charset="-52"/>
              </a:rPr>
              <a:t>Manifest</a:t>
            </a:r>
          </a:p>
          <a:p>
            <a:pPr marL="588209" indent="-588209" algn="l">
              <a:lnSpc>
                <a:spcPct val="150000"/>
              </a:lnSpc>
            </a:pPr>
            <a:r>
              <a:rPr sz="2800" dirty="0" smtClean="0">
                <a:latin typeface="Montserrat" panose="00000500000000000000" pitchFamily="2" charset="-52"/>
              </a:rPr>
              <a:t>2</a:t>
            </a:r>
            <a:r>
              <a:rPr lang="en-US" sz="2800" dirty="0">
                <a:latin typeface="Montserrat" panose="00000500000000000000" pitchFamily="2" charset="-52"/>
              </a:rPr>
              <a:t>.</a:t>
            </a:r>
            <a:r>
              <a:rPr sz="2800" dirty="0" smtClean="0">
                <a:latin typeface="Montserrat" panose="00000500000000000000" pitchFamily="2" charset="-52"/>
              </a:rPr>
              <a:t> </a:t>
            </a:r>
            <a:r>
              <a:rPr sz="2800" dirty="0">
                <a:latin typeface="Montserrat" panose="00000500000000000000" pitchFamily="2" charset="-52"/>
              </a:rPr>
              <a:t>Pull Layers</a:t>
            </a:r>
          </a:p>
        </p:txBody>
      </p:sp>
      <p:sp>
        <p:nvSpPr>
          <p:cNvPr id="159" name="Подзаголовок 2"/>
          <p:cNvSpPr txBox="1"/>
          <p:nvPr/>
        </p:nvSpPr>
        <p:spPr>
          <a:xfrm>
            <a:off x="2303586" y="705149"/>
            <a:ext cx="4536830" cy="528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Image Itself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2" name="Прямоугольник 3"/>
          <p:cNvSpPr/>
          <p:nvPr/>
        </p:nvSpPr>
        <p:spPr>
          <a:xfrm>
            <a:off x="-400050" y="1050685"/>
            <a:ext cx="9944100" cy="4620354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62" name="Подзаголовок 2"/>
          <p:cNvSpPr txBox="1"/>
          <p:nvPr/>
        </p:nvSpPr>
        <p:spPr>
          <a:xfrm>
            <a:off x="3051722" y="2870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Manifest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78" y="1077061"/>
            <a:ext cx="6019245" cy="454562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66" name="Подзаголовок 2"/>
          <p:cNvSpPr txBox="1"/>
          <p:nvPr/>
        </p:nvSpPr>
        <p:spPr>
          <a:xfrm>
            <a:off x="3051722" y="2870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Layers</a:t>
            </a:r>
          </a:p>
        </p:txBody>
      </p:sp>
      <p:sp>
        <p:nvSpPr>
          <p:cNvPr id="10" name="Прямоугольник 3"/>
          <p:cNvSpPr/>
          <p:nvPr/>
        </p:nvSpPr>
        <p:spPr>
          <a:xfrm>
            <a:off x="-400050" y="1626577"/>
            <a:ext cx="9944100" cy="3604846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" y="1811215"/>
            <a:ext cx="9011524" cy="327073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400050" y="1266092"/>
            <a:ext cx="9944100" cy="4325816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0" name="Подзаголовок 2"/>
          <p:cNvSpPr txBox="1"/>
          <p:nvPr/>
        </p:nvSpPr>
        <p:spPr>
          <a:xfrm>
            <a:off x="1863970" y="287026"/>
            <a:ext cx="5416062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Where Layers </a:t>
            </a:r>
            <a:r>
              <a:rPr sz="3400" dirty="0" smtClean="0">
                <a:latin typeface="Montserrat" panose="00000500000000000000" pitchFamily="2" charset="-52"/>
              </a:rPr>
              <a:t>Live</a:t>
            </a:r>
            <a:endParaRPr sz="3400" dirty="0">
              <a:latin typeface="Montserrat" panose="00000500000000000000" pitchFamily="2" charset="-5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7" y="1608991"/>
            <a:ext cx="8304425" cy="36751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sp>
        <p:nvSpPr>
          <p:cNvPr id="173" name="Прямоугольник 3"/>
          <p:cNvSpPr/>
          <p:nvPr/>
        </p:nvSpPr>
        <p:spPr>
          <a:xfrm>
            <a:off x="0" y="2719052"/>
            <a:ext cx="9144000" cy="72753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74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Registry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79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Registry</a:t>
            </a:r>
          </a:p>
        </p:txBody>
      </p:sp>
      <p:sp>
        <p:nvSpPr>
          <p:cNvPr id="10" name="Прямоугольник 3"/>
          <p:cNvSpPr/>
          <p:nvPr/>
        </p:nvSpPr>
        <p:spPr>
          <a:xfrm>
            <a:off x="0" y="1477109"/>
            <a:ext cx="9144000" cy="3877406"/>
          </a:xfrm>
          <a:prstGeom prst="rect">
            <a:avLst/>
          </a:prstGeom>
          <a:solidFill>
            <a:srgbClr val="1A3C5C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18" y="1714499"/>
            <a:ext cx="8483883" cy="34322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400050" y="1011115"/>
            <a:ext cx="9944100" cy="468066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02" y="1011114"/>
            <a:ext cx="7720997" cy="468066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87" name="Прямоугольник 3"/>
          <p:cNvSpPr/>
          <p:nvPr/>
        </p:nvSpPr>
        <p:spPr>
          <a:xfrm>
            <a:off x="-400049" y="1186962"/>
            <a:ext cx="9944098" cy="4484077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89" name="Подзаголовок 2"/>
          <p:cNvSpPr txBox="1"/>
          <p:nvPr/>
        </p:nvSpPr>
        <p:spPr>
          <a:xfrm>
            <a:off x="2470639" y="258306"/>
            <a:ext cx="4202724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Security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40" y="1293263"/>
            <a:ext cx="8635920" cy="4333816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sp>
        <p:nvSpPr>
          <p:cNvPr id="113" name="Подзаголовок 2"/>
          <p:cNvSpPr txBox="1"/>
          <p:nvPr/>
        </p:nvSpPr>
        <p:spPr>
          <a:xfrm>
            <a:off x="1371595" y="4676837"/>
            <a:ext cx="6400811" cy="405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2000" dirty="0">
                <a:latin typeface="Montserrat" panose="00000500000000000000" pitchFamily="2" charset="-52"/>
              </a:rPr>
              <a:t>Basic Concepts</a:t>
            </a:r>
          </a:p>
        </p:txBody>
      </p:sp>
      <p:sp>
        <p:nvSpPr>
          <p:cNvPr id="7" name="Название 1"/>
          <p:cNvSpPr txBox="1"/>
          <p:nvPr/>
        </p:nvSpPr>
        <p:spPr>
          <a:xfrm>
            <a:off x="685800" y="3886284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dirty="0" smtClean="0">
                <a:latin typeface="Montserrat" panose="00000500000000000000" pitchFamily="2" charset="-52"/>
              </a:rPr>
              <a:t>Docker</a:t>
            </a:r>
            <a:endParaRPr sz="4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400049" y="974476"/>
            <a:ext cx="9944098" cy="4696562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159" y="1016807"/>
            <a:ext cx="7009682" cy="4610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1" name="Прямоугольник 3"/>
          <p:cNvSpPr/>
          <p:nvPr/>
        </p:nvSpPr>
        <p:spPr>
          <a:xfrm>
            <a:off x="-400049" y="1055082"/>
            <a:ext cx="9944098" cy="4563206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ru-RU" dirty="0" smtClean="0"/>
              <a:t>С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191" y="1081458"/>
            <a:ext cx="6163616" cy="44928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5" name="Прямоугольник 3"/>
          <p:cNvSpPr/>
          <p:nvPr/>
        </p:nvSpPr>
        <p:spPr>
          <a:xfrm>
            <a:off x="-400050" y="1283677"/>
            <a:ext cx="9944099" cy="42906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4" name="Подзаголовок 2"/>
          <p:cNvSpPr txBox="1"/>
          <p:nvPr/>
        </p:nvSpPr>
        <p:spPr>
          <a:xfrm>
            <a:off x="1987063" y="388626"/>
            <a:ext cx="5169876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Image command</a:t>
            </a:r>
          </a:p>
        </p:txBody>
      </p:sp>
      <p:pic>
        <p:nvPicPr>
          <p:cNvPr id="205" name="Screen Shot 2019-01-14 at 1.37.41 AM.png" descr="Screen Shot 2019-01-14 at 1.37.41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" y="1340068"/>
            <a:ext cx="9144000" cy="41778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sp>
        <p:nvSpPr>
          <p:cNvPr id="207" name="Прямоугольник 3"/>
          <p:cNvSpPr/>
          <p:nvPr/>
        </p:nvSpPr>
        <p:spPr>
          <a:xfrm>
            <a:off x="-457442" y="3068515"/>
            <a:ext cx="10058884" cy="849071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08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Montserrat" panose="00000500000000000000" pitchFamily="2" charset="-52"/>
              </a:rPr>
              <a:t>Dockerfile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>
            <a:off x="1114261" y="0"/>
            <a:ext cx="6794752" cy="6858000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ru-RU" dirty="0" smtClean="0"/>
              <a:t>С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204" y="571100"/>
            <a:ext cx="6757015" cy="532893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3"/>
          <p:cNvSpPr/>
          <p:nvPr/>
        </p:nvSpPr>
        <p:spPr>
          <a:xfrm>
            <a:off x="1114261" y="0"/>
            <a:ext cx="6794752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ru-RU" dirty="0" smtClean="0"/>
              <a:t>С</a:t>
            </a:r>
            <a:endParaRPr dirty="0"/>
          </a:p>
        </p:txBody>
      </p:sp>
      <p:pic>
        <p:nvPicPr>
          <p:cNvPr id="10" name="Screen Shot 2019-01-14 at 1.42.42 AM.png" descr="Screen Shot 2019-01-14 at 1.42.4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4260" y="580297"/>
            <a:ext cx="6708734" cy="52989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220" name="Подзаголовок 2"/>
          <p:cNvSpPr txBox="1"/>
          <p:nvPr/>
        </p:nvSpPr>
        <p:spPr>
          <a:xfrm>
            <a:off x="2444263" y="388626"/>
            <a:ext cx="4255476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Build context</a:t>
            </a:r>
          </a:p>
        </p:txBody>
      </p:sp>
      <p:sp>
        <p:nvSpPr>
          <p:cNvPr id="9" name="Прямоугольник 3"/>
          <p:cNvSpPr/>
          <p:nvPr/>
        </p:nvSpPr>
        <p:spPr>
          <a:xfrm>
            <a:off x="-400051" y="1285490"/>
            <a:ext cx="9944101" cy="4287020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ru-RU" dirty="0" smtClean="0"/>
              <a:t>С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63" y="1377844"/>
            <a:ext cx="7645793" cy="410231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6" name="Прямоугольник 3"/>
          <p:cNvSpPr/>
          <p:nvPr/>
        </p:nvSpPr>
        <p:spPr>
          <a:xfrm>
            <a:off x="1953076" y="-8575"/>
            <a:ext cx="5237848" cy="6858000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895" y="-17584"/>
            <a:ext cx="4711041" cy="68580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1" y="1033139"/>
            <a:ext cx="9144001" cy="4615883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ru-RU" dirty="0" smtClean="0"/>
              <a:t>С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55" y="1117610"/>
            <a:ext cx="8007891" cy="446452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 flipV="1">
            <a:off x="-400050" y="1330775"/>
            <a:ext cx="9944100" cy="41964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33" name="Название 1"/>
          <p:cNvSpPr txBox="1">
            <a:spLocks noGrp="1"/>
          </p:cNvSpPr>
          <p:nvPr>
            <p:ph type="title"/>
          </p:nvPr>
        </p:nvSpPr>
        <p:spPr>
          <a:xfrm>
            <a:off x="1169377" y="110039"/>
            <a:ext cx="6805246" cy="1289818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sz="3400" dirty="0" err="1" smtClean="0">
                <a:latin typeface="Montserrat" panose="00000500000000000000" pitchFamily="2" charset="-52"/>
              </a:rPr>
              <a:t>Dockerfile</a:t>
            </a:r>
            <a:r>
              <a:rPr lang="ru-RU" sz="3400" dirty="0">
                <a:latin typeface="Montserrat" panose="00000500000000000000" pitchFamily="2" charset="-52"/>
              </a:rPr>
              <a:t> </a:t>
            </a:r>
            <a:r>
              <a:rPr sz="3400" dirty="0" smtClean="0">
                <a:latin typeface="Montserrat" panose="00000500000000000000" pitchFamily="2" charset="-52"/>
              </a:rPr>
              <a:t>best </a:t>
            </a:r>
            <a:r>
              <a:rPr sz="3400" dirty="0">
                <a:latin typeface="Montserrat" panose="00000500000000000000" pitchFamily="2" charset="-52"/>
              </a:rPr>
              <a:t>practices</a:t>
            </a:r>
          </a:p>
        </p:txBody>
      </p:sp>
      <p:sp>
        <p:nvSpPr>
          <p:cNvPr id="234" name="Содержимое 2"/>
          <p:cNvSpPr txBox="1">
            <a:spLocks noGrp="1"/>
          </p:cNvSpPr>
          <p:nvPr>
            <p:ph type="body" idx="1"/>
          </p:nvPr>
        </p:nvSpPr>
        <p:spPr>
          <a:xfrm>
            <a:off x="1608992" y="1399857"/>
            <a:ext cx="6365631" cy="322115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59879" indent="-259879" defTabSz="370331">
              <a:lnSpc>
                <a:spcPct val="150000"/>
              </a:lnSpc>
              <a:spcBef>
                <a:spcPts val="500"/>
              </a:spcBef>
              <a:buFontTx/>
              <a:defRPr sz="2500"/>
            </a:pPr>
            <a:r>
              <a:rPr sz="1600" dirty="0">
                <a:latin typeface="Montserrat" panose="00000500000000000000" pitchFamily="2" charset="-52"/>
              </a:rPr>
              <a:t>Use a .</a:t>
            </a:r>
            <a:r>
              <a:rPr sz="1600" dirty="0" err="1">
                <a:latin typeface="Montserrat" panose="00000500000000000000" pitchFamily="2" charset="-52"/>
              </a:rPr>
              <a:t>dockerignore</a:t>
            </a:r>
            <a:r>
              <a:rPr sz="1600" dirty="0">
                <a:latin typeface="Montserrat" panose="00000500000000000000" pitchFamily="2" charset="-52"/>
              </a:rPr>
              <a:t> file</a:t>
            </a:r>
          </a:p>
          <a:p>
            <a:pPr marL="259879" indent="-259879" defTabSz="370331">
              <a:lnSpc>
                <a:spcPct val="150000"/>
              </a:lnSpc>
              <a:spcBef>
                <a:spcPts val="500"/>
              </a:spcBef>
              <a:buFontTx/>
              <a:defRPr sz="2500"/>
            </a:pPr>
            <a:r>
              <a:rPr sz="1600" dirty="0">
                <a:latin typeface="Montserrat" panose="00000500000000000000" pitchFamily="2" charset="-52"/>
              </a:rPr>
              <a:t>Containers should be immutable &amp; ephemeral</a:t>
            </a:r>
          </a:p>
          <a:p>
            <a:pPr marL="259879" indent="-259879" defTabSz="370331">
              <a:lnSpc>
                <a:spcPct val="150000"/>
              </a:lnSpc>
              <a:spcBef>
                <a:spcPts val="500"/>
              </a:spcBef>
              <a:buFontTx/>
              <a:defRPr sz="2500"/>
            </a:pPr>
            <a:r>
              <a:rPr sz="1600" dirty="0">
                <a:latin typeface="Montserrat" panose="00000500000000000000" pitchFamily="2" charset="-52"/>
              </a:rPr>
              <a:t>Minimize the number of layers / Consolidate instructions</a:t>
            </a:r>
          </a:p>
          <a:p>
            <a:pPr marL="259879" indent="-259879" defTabSz="370331">
              <a:lnSpc>
                <a:spcPct val="150000"/>
              </a:lnSpc>
              <a:spcBef>
                <a:spcPts val="500"/>
              </a:spcBef>
              <a:buFontTx/>
              <a:defRPr sz="2500"/>
            </a:pPr>
            <a:r>
              <a:rPr sz="1600" dirty="0">
                <a:latin typeface="Montserrat" panose="00000500000000000000" pitchFamily="2" charset="-52"/>
              </a:rPr>
              <a:t>Avoid installing unnecessary packages</a:t>
            </a:r>
          </a:p>
          <a:p>
            <a:pPr marL="259879" indent="-259879" defTabSz="370331">
              <a:lnSpc>
                <a:spcPct val="150000"/>
              </a:lnSpc>
              <a:spcBef>
                <a:spcPts val="500"/>
              </a:spcBef>
              <a:buFontTx/>
              <a:defRPr sz="2500"/>
            </a:pPr>
            <a:r>
              <a:rPr sz="1600" dirty="0">
                <a:latin typeface="Montserrat" panose="00000500000000000000" pitchFamily="2" charset="-52"/>
              </a:rPr>
              <a:t>Sort multi-line arguments</a:t>
            </a:r>
          </a:p>
          <a:p>
            <a:pPr marL="259879" indent="-259879" defTabSz="370331">
              <a:lnSpc>
                <a:spcPct val="150000"/>
              </a:lnSpc>
              <a:spcBef>
                <a:spcPts val="500"/>
              </a:spcBef>
              <a:buFontTx/>
              <a:defRPr sz="2500"/>
            </a:pPr>
            <a:r>
              <a:rPr sz="1600" dirty="0">
                <a:latin typeface="Montserrat" panose="00000500000000000000" pitchFamily="2" charset="-52"/>
              </a:rPr>
              <a:t>Build cache</a:t>
            </a:r>
          </a:p>
          <a:p>
            <a:pPr marL="259879" indent="-259879" defTabSz="370331">
              <a:lnSpc>
                <a:spcPct val="150000"/>
              </a:lnSpc>
              <a:spcBef>
                <a:spcPts val="500"/>
              </a:spcBef>
              <a:buFontTx/>
              <a:defRPr sz="2500"/>
            </a:pPr>
            <a:r>
              <a:rPr sz="1600" dirty="0">
                <a:latin typeface="Montserrat" panose="00000500000000000000" pitchFamily="2" charset="-52"/>
              </a:rPr>
              <a:t>Build every time</a:t>
            </a:r>
          </a:p>
          <a:p>
            <a:pPr marL="259879" indent="-259879" defTabSz="370331">
              <a:lnSpc>
                <a:spcPct val="150000"/>
              </a:lnSpc>
              <a:spcBef>
                <a:spcPts val="500"/>
              </a:spcBef>
              <a:buFontTx/>
              <a:defRPr sz="2500"/>
            </a:pPr>
            <a:r>
              <a:rPr sz="1600" dirty="0" err="1">
                <a:latin typeface="Montserrat" panose="00000500000000000000" pitchFamily="2" charset="-52"/>
              </a:rPr>
              <a:t>Dockerfile</a:t>
            </a:r>
            <a:r>
              <a:rPr sz="1600" dirty="0">
                <a:latin typeface="Montserrat" panose="00000500000000000000" pitchFamily="2" charset="-52"/>
              </a:rPr>
              <a:t> for Development Environment</a:t>
            </a:r>
          </a:p>
          <a:p>
            <a:pPr marL="259879" indent="-259879" defTabSz="370331">
              <a:lnSpc>
                <a:spcPct val="150000"/>
              </a:lnSpc>
              <a:spcBef>
                <a:spcPts val="500"/>
              </a:spcBef>
              <a:buFontTx/>
              <a:defRPr sz="2500"/>
            </a:pPr>
            <a:r>
              <a:rPr sz="1600" dirty="0">
                <a:latin typeface="Montserrat" panose="00000500000000000000" pitchFamily="2" charset="-52"/>
              </a:rPr>
              <a:t>Understand CMD and ENTRYPOINT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59604"/>
            <a:ext cx="10058885" cy="6977209"/>
          </a:xfrm>
          <a:prstGeom prst="rect">
            <a:avLst/>
          </a:prstGeom>
        </p:spPr>
      </p:pic>
      <p:sp>
        <p:nvSpPr>
          <p:cNvPr id="10" name="Прямоугольник 3"/>
          <p:cNvSpPr/>
          <p:nvPr/>
        </p:nvSpPr>
        <p:spPr>
          <a:xfrm>
            <a:off x="-457442" y="2719051"/>
            <a:ext cx="10058884" cy="112956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6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211976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Architecture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sp>
        <p:nvSpPr>
          <p:cNvPr id="237" name="Прямоугольник 3"/>
          <p:cNvSpPr/>
          <p:nvPr/>
        </p:nvSpPr>
        <p:spPr>
          <a:xfrm>
            <a:off x="-457442" y="2692675"/>
            <a:ext cx="10058885" cy="11985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38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Containers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241" name="Прямоугольник 3"/>
          <p:cNvSpPr/>
          <p:nvPr/>
        </p:nvSpPr>
        <p:spPr>
          <a:xfrm>
            <a:off x="-400050" y="1283677"/>
            <a:ext cx="9944099" cy="42906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44" name="Screen Shot 2019-01-14 at 1.53.31 AM.png" descr="Screen Shot 2019-01-14 at 1.53.31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0910" y="1292470"/>
            <a:ext cx="7193384" cy="412488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Подзаголовок 2"/>
          <p:cNvSpPr txBox="1"/>
          <p:nvPr/>
        </p:nvSpPr>
        <p:spPr>
          <a:xfrm>
            <a:off x="2721615" y="388626"/>
            <a:ext cx="3700770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Containers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8" name="Подзаголовок 2"/>
          <p:cNvSpPr txBox="1"/>
          <p:nvPr/>
        </p:nvSpPr>
        <p:spPr>
          <a:xfrm>
            <a:off x="2721615" y="388626"/>
            <a:ext cx="3700770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Containers</a:t>
            </a:r>
          </a:p>
        </p:txBody>
      </p:sp>
      <p:sp>
        <p:nvSpPr>
          <p:cNvPr id="11" name="Прямоугольник 3"/>
          <p:cNvSpPr/>
          <p:nvPr/>
        </p:nvSpPr>
        <p:spPr>
          <a:xfrm>
            <a:off x="-400050" y="1283677"/>
            <a:ext cx="9944099" cy="42906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2" name="Screen Shot 2019-01-14 at 1.58.56 AM.png" descr="Screen Shot 2019-01-14 at 1.58.56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1291" y="1482306"/>
            <a:ext cx="8442091" cy="3893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8" name="Подзаголовок 2"/>
          <p:cNvSpPr txBox="1"/>
          <p:nvPr/>
        </p:nvSpPr>
        <p:spPr>
          <a:xfrm>
            <a:off x="2721615" y="388626"/>
            <a:ext cx="3700770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Containers</a:t>
            </a:r>
          </a:p>
        </p:txBody>
      </p:sp>
      <p:sp>
        <p:nvSpPr>
          <p:cNvPr id="11" name="Прямоугольник 3"/>
          <p:cNvSpPr/>
          <p:nvPr/>
        </p:nvSpPr>
        <p:spPr>
          <a:xfrm>
            <a:off x="-400050" y="1283677"/>
            <a:ext cx="9944099" cy="429064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12" name="Screen Shot 2019-01-14 at 1.59.55 AM.png" descr="Screen Shot 2019-01-14 at 1.59.55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1438916"/>
            <a:ext cx="9144000" cy="3980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8" name="Подзаголовок 2"/>
          <p:cNvSpPr txBox="1"/>
          <p:nvPr/>
        </p:nvSpPr>
        <p:spPr>
          <a:xfrm>
            <a:off x="2721615" y="283993"/>
            <a:ext cx="3700770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Containers</a:t>
            </a:r>
          </a:p>
        </p:txBody>
      </p:sp>
      <p:sp>
        <p:nvSpPr>
          <p:cNvPr id="12" name="Прямоугольник 3"/>
          <p:cNvSpPr/>
          <p:nvPr/>
        </p:nvSpPr>
        <p:spPr>
          <a:xfrm>
            <a:off x="-400050" y="1145584"/>
            <a:ext cx="9944099" cy="4490285"/>
          </a:xfrm>
          <a:prstGeom prst="rect">
            <a:avLst/>
          </a:prstGeom>
          <a:solidFill>
            <a:srgbClr val="E4E4E4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6" name="Screen Shot 2019-01-14 at 2.00.49 AM.png" descr="Screen Shot 2019-01-14 at 2.00.4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145584"/>
            <a:ext cx="9144000" cy="4486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8" name="Подзаголовок 2"/>
          <p:cNvSpPr txBox="1"/>
          <p:nvPr/>
        </p:nvSpPr>
        <p:spPr>
          <a:xfrm>
            <a:off x="2721615" y="388626"/>
            <a:ext cx="3700770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Containers</a:t>
            </a:r>
          </a:p>
        </p:txBody>
      </p:sp>
      <p:sp>
        <p:nvSpPr>
          <p:cNvPr id="11" name="Прямоугольник 3"/>
          <p:cNvSpPr/>
          <p:nvPr/>
        </p:nvSpPr>
        <p:spPr>
          <a:xfrm>
            <a:off x="-400050" y="1406769"/>
            <a:ext cx="9944099" cy="4007480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ru-RU" dirty="0" smtClean="0"/>
              <a:t>С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76" y="1573823"/>
            <a:ext cx="8730245" cy="371035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268" name="Подзаголовок 2"/>
          <p:cNvSpPr txBox="1"/>
          <p:nvPr/>
        </p:nvSpPr>
        <p:spPr>
          <a:xfrm>
            <a:off x="2721615" y="388626"/>
            <a:ext cx="3700770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Containers</a:t>
            </a:r>
          </a:p>
        </p:txBody>
      </p:sp>
      <p:sp>
        <p:nvSpPr>
          <p:cNvPr id="10" name="Прямоугольник 3"/>
          <p:cNvSpPr/>
          <p:nvPr/>
        </p:nvSpPr>
        <p:spPr>
          <a:xfrm>
            <a:off x="-400050" y="1055082"/>
            <a:ext cx="9944099" cy="4598372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ru-RU" dirty="0" smtClean="0"/>
              <a:t>С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286" y="1193175"/>
            <a:ext cx="7644210" cy="446027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273" name="Подзаголовок 2"/>
          <p:cNvSpPr txBox="1"/>
          <p:nvPr/>
        </p:nvSpPr>
        <p:spPr>
          <a:xfrm>
            <a:off x="2853500" y="388626"/>
            <a:ext cx="3437001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Containers</a:t>
            </a:r>
          </a:p>
        </p:txBody>
      </p:sp>
      <p:sp>
        <p:nvSpPr>
          <p:cNvPr id="10" name="Прямоугольник 3"/>
          <p:cNvSpPr/>
          <p:nvPr/>
        </p:nvSpPr>
        <p:spPr>
          <a:xfrm>
            <a:off x="-400050" y="1514262"/>
            <a:ext cx="9944099" cy="3829476"/>
          </a:xfrm>
          <a:prstGeom prst="rect">
            <a:avLst/>
          </a:prstGeom>
          <a:solidFill>
            <a:srgbClr val="27465D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rPr lang="ru-RU" dirty="0" smtClean="0"/>
              <a:t>С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95528"/>
            <a:ext cx="9144000" cy="36669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sp>
        <p:nvSpPr>
          <p:cNvPr id="276" name="Прямоугольник 3"/>
          <p:cNvSpPr/>
          <p:nvPr/>
        </p:nvSpPr>
        <p:spPr>
          <a:xfrm>
            <a:off x="-457442" y="3093393"/>
            <a:ext cx="10058884" cy="82419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77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Logging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282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Logging</a:t>
            </a:r>
          </a:p>
        </p:txBody>
      </p:sp>
      <p:sp>
        <p:nvSpPr>
          <p:cNvPr id="5" name="Прямоугольник 3"/>
          <p:cNvSpPr/>
          <p:nvPr/>
        </p:nvSpPr>
        <p:spPr>
          <a:xfrm>
            <a:off x="4549645" y="1445295"/>
            <a:ext cx="4994405" cy="39674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7" name="Прямоугольник 3"/>
          <p:cNvSpPr/>
          <p:nvPr/>
        </p:nvSpPr>
        <p:spPr>
          <a:xfrm>
            <a:off x="-400050" y="1445294"/>
            <a:ext cx="4963256" cy="3967413"/>
          </a:xfrm>
          <a:prstGeom prst="rect">
            <a:avLst/>
          </a:prstGeom>
          <a:solidFill>
            <a:srgbClr val="0089CC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8" name="Screen Shot 2019-01-14 at 2.05.27 AM.png" descr="Screen Shot 2019-01-14 at 2.05.27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445294"/>
            <a:ext cx="9144000" cy="3967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6" name="Прямоугольник 3"/>
          <p:cNvSpPr/>
          <p:nvPr/>
        </p:nvSpPr>
        <p:spPr>
          <a:xfrm>
            <a:off x="-400050" y="1576475"/>
            <a:ext cx="9944100" cy="370505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/>
          <a:lstStyle/>
          <a:p>
            <a:pPr>
              <a:defRPr>
                <a:solidFill>
                  <a:srgbClr val="030303"/>
                </a:solidFill>
              </a:defRPr>
            </a:pPr>
            <a:endParaRPr/>
          </a:p>
          <a:p>
            <a:pPr>
              <a:lnSpc>
                <a:spcPts val="3200"/>
              </a:lnSpc>
              <a:defRPr sz="14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  <p:sp>
        <p:nvSpPr>
          <p:cNvPr id="121" name="Подзаголовок 2"/>
          <p:cNvSpPr txBox="1"/>
          <p:nvPr/>
        </p:nvSpPr>
        <p:spPr>
          <a:xfrm>
            <a:off x="2136927" y="578728"/>
            <a:ext cx="4870147" cy="581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Container Itself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325"/>
            <a:ext cx="9144000" cy="2925349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sp>
        <p:nvSpPr>
          <p:cNvPr id="285" name="Прямоугольник 3"/>
          <p:cNvSpPr/>
          <p:nvPr/>
        </p:nvSpPr>
        <p:spPr>
          <a:xfrm>
            <a:off x="0" y="2719051"/>
            <a:ext cx="9144000" cy="87700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86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Main Commands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2" name="Прямоугольник 3"/>
          <p:cNvSpPr/>
          <p:nvPr/>
        </p:nvSpPr>
        <p:spPr>
          <a:xfrm flipV="1">
            <a:off x="-400050" y="1829973"/>
            <a:ext cx="9944100" cy="31980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1" name="Содержимое 2"/>
          <p:cNvSpPr txBox="1">
            <a:spLocks noGrp="1"/>
          </p:cNvSpPr>
          <p:nvPr>
            <p:ph type="body" idx="1"/>
          </p:nvPr>
        </p:nvSpPr>
        <p:spPr>
          <a:xfrm>
            <a:off x="1354018" y="1960684"/>
            <a:ext cx="7104185" cy="287508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pull &lt;</a:t>
            </a:r>
            <a:r>
              <a:rPr sz="1600" dirty="0" err="1">
                <a:latin typeface="Montserrat" panose="00000500000000000000" pitchFamily="2" charset="-52"/>
              </a:rPr>
              <a:t>image_name</a:t>
            </a:r>
            <a:r>
              <a:rPr sz="1600" dirty="0">
                <a:latin typeface="Montserrat" panose="00000500000000000000" pitchFamily="2" charset="-52"/>
              </a:rPr>
              <a:t>&gt;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images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</a:t>
            </a:r>
            <a:r>
              <a:rPr sz="1600" dirty="0" err="1">
                <a:latin typeface="Montserrat" panose="00000500000000000000" pitchFamily="2" charset="-52"/>
              </a:rPr>
              <a:t>ps</a:t>
            </a:r>
            <a:r>
              <a:rPr sz="1600" dirty="0">
                <a:latin typeface="Montserrat" panose="00000500000000000000" pitchFamily="2" charset="-52"/>
              </a:rPr>
              <a:t> -a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</a:t>
            </a:r>
            <a:r>
              <a:rPr sz="1600" dirty="0" err="1">
                <a:latin typeface="Montserrat" panose="00000500000000000000" pitchFamily="2" charset="-52"/>
              </a:rPr>
              <a:t>rm</a:t>
            </a:r>
            <a:r>
              <a:rPr sz="1600" dirty="0">
                <a:latin typeface="Montserrat" panose="00000500000000000000" pitchFamily="2" charset="-52"/>
              </a:rPr>
              <a:t> &lt;id/</a:t>
            </a:r>
            <a:r>
              <a:rPr sz="1600" dirty="0" err="1">
                <a:latin typeface="Montserrat" panose="00000500000000000000" pitchFamily="2" charset="-52"/>
              </a:rPr>
              <a:t>container_name</a:t>
            </a:r>
            <a:r>
              <a:rPr sz="1600" dirty="0">
                <a:latin typeface="Montserrat" panose="00000500000000000000" pitchFamily="2" charset="-52"/>
              </a:rPr>
              <a:t>&gt; 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run --name &lt;name&gt; -</a:t>
            </a:r>
            <a:r>
              <a:rPr sz="1600" dirty="0" err="1">
                <a:latin typeface="Montserrat" panose="00000500000000000000" pitchFamily="2" charset="-52"/>
              </a:rPr>
              <a:t>dp</a:t>
            </a:r>
            <a:r>
              <a:rPr sz="1600" dirty="0">
                <a:latin typeface="Montserrat" panose="00000500000000000000" pitchFamily="2" charset="-52"/>
              </a:rPr>
              <a:t> &lt;port#&gt;:&lt;port#&gt; &lt;</a:t>
            </a:r>
            <a:r>
              <a:rPr sz="1600" dirty="0" err="1">
                <a:latin typeface="Montserrat" panose="00000500000000000000" pitchFamily="2" charset="-52"/>
              </a:rPr>
              <a:t>image_name</a:t>
            </a:r>
            <a:r>
              <a:rPr sz="1600" dirty="0">
                <a:latin typeface="Montserrat" panose="00000500000000000000" pitchFamily="2" charset="-52"/>
              </a:rPr>
              <a:t>&gt;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exec -it &lt;name&gt; &lt;command&gt;</a:t>
            </a:r>
          </a:p>
        </p:txBody>
      </p:sp>
      <p:sp>
        <p:nvSpPr>
          <p:cNvPr id="11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457729"/>
            <a:ext cx="8229600" cy="7280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sz="3400" dirty="0">
                <a:latin typeface="Montserrat" panose="00000500000000000000" pitchFamily="2" charset="-52"/>
              </a:rPr>
              <a:t>Main </a:t>
            </a:r>
            <a:r>
              <a:rPr sz="3400" dirty="0" smtClean="0">
                <a:latin typeface="Montserrat" panose="00000500000000000000" pitchFamily="2" charset="-52"/>
              </a:rPr>
              <a:t>Docker</a:t>
            </a:r>
            <a:r>
              <a:rPr lang="ru-RU" sz="3400" dirty="0" smtClean="0">
                <a:latin typeface="Montserrat" panose="00000500000000000000" pitchFamily="2" charset="-52"/>
              </a:rPr>
              <a:t/>
            </a:r>
            <a:br>
              <a:rPr lang="ru-RU" sz="3400" dirty="0" smtClean="0">
                <a:latin typeface="Montserrat" panose="00000500000000000000" pitchFamily="2" charset="-52"/>
              </a:rPr>
            </a:br>
            <a:r>
              <a:rPr sz="3400" dirty="0" smtClean="0">
                <a:latin typeface="Montserrat" panose="00000500000000000000" pitchFamily="2" charset="-52"/>
              </a:rPr>
              <a:t>Commands</a:t>
            </a:r>
            <a:endParaRPr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 flipV="1">
            <a:off x="-400049" y="2074984"/>
            <a:ext cx="9944100" cy="27080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296" name="Содержимое 2"/>
          <p:cNvSpPr txBox="1">
            <a:spLocks noGrp="1"/>
          </p:cNvSpPr>
          <p:nvPr>
            <p:ph type="body" idx="1"/>
          </p:nvPr>
        </p:nvSpPr>
        <p:spPr>
          <a:xfrm>
            <a:off x="2162907" y="2505808"/>
            <a:ext cx="5125916" cy="1714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stop &lt;</a:t>
            </a:r>
            <a:r>
              <a:rPr sz="1600" dirty="0" err="1">
                <a:latin typeface="Montserrat" panose="00000500000000000000" pitchFamily="2" charset="-52"/>
              </a:rPr>
              <a:t>container_name</a:t>
            </a:r>
            <a:r>
              <a:rPr sz="1600" dirty="0">
                <a:latin typeface="Montserrat" panose="00000500000000000000" pitchFamily="2" charset="-52"/>
              </a:rPr>
              <a:t>&gt;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</a:t>
            </a:r>
            <a:r>
              <a:rPr sz="1600" dirty="0" err="1">
                <a:latin typeface="Montserrat" panose="00000500000000000000" pitchFamily="2" charset="-52"/>
              </a:rPr>
              <a:t>rm</a:t>
            </a:r>
            <a:r>
              <a:rPr sz="1600" dirty="0">
                <a:latin typeface="Montserrat" panose="00000500000000000000" pitchFamily="2" charset="-52"/>
              </a:rPr>
              <a:t> &lt;id/</a:t>
            </a:r>
            <a:r>
              <a:rPr sz="1600" dirty="0" err="1">
                <a:latin typeface="Montserrat" panose="00000500000000000000" pitchFamily="2" charset="-52"/>
              </a:rPr>
              <a:t>container_name</a:t>
            </a:r>
            <a:r>
              <a:rPr sz="1600" dirty="0">
                <a:latin typeface="Montserrat" panose="00000500000000000000" pitchFamily="2" charset="-52"/>
              </a:rPr>
              <a:t>&gt;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</a:t>
            </a:r>
            <a:r>
              <a:rPr sz="1600" dirty="0" err="1">
                <a:latin typeface="Montserrat" panose="00000500000000000000" pitchFamily="2" charset="-52"/>
              </a:rPr>
              <a:t>rmi</a:t>
            </a:r>
            <a:r>
              <a:rPr sz="1600" dirty="0">
                <a:latin typeface="Montserrat" panose="00000500000000000000" pitchFamily="2" charset="-52"/>
              </a:rPr>
              <a:t> &lt;</a:t>
            </a:r>
            <a:r>
              <a:rPr sz="1600" dirty="0" err="1">
                <a:latin typeface="Montserrat" panose="00000500000000000000" pitchFamily="2" charset="-52"/>
              </a:rPr>
              <a:t>image_name</a:t>
            </a:r>
            <a:r>
              <a:rPr sz="1600" dirty="0">
                <a:latin typeface="Montserrat" panose="00000500000000000000" pitchFamily="2" charset="-52"/>
              </a:rPr>
              <a:t>&gt;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</a:t>
            </a:r>
            <a:r>
              <a:rPr sz="1600" dirty="0" err="1">
                <a:latin typeface="Montserrat" panose="00000500000000000000" pitchFamily="2" charset="-52"/>
              </a:rPr>
              <a:t>rm</a:t>
            </a:r>
            <a:r>
              <a:rPr sz="1600" dirty="0">
                <a:latin typeface="Montserrat" panose="00000500000000000000" pitchFamily="2" charset="-52"/>
              </a:rPr>
              <a:t> $(</a:t>
            </a: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 </a:t>
            </a:r>
            <a:r>
              <a:rPr sz="1600" dirty="0" err="1">
                <a:latin typeface="Montserrat" panose="00000500000000000000" pitchFamily="2" charset="-52"/>
              </a:rPr>
              <a:t>ps</a:t>
            </a:r>
            <a:r>
              <a:rPr sz="1600" dirty="0">
                <a:latin typeface="Montserrat" panose="00000500000000000000" pitchFamily="2" charset="-52"/>
              </a:rPr>
              <a:t> -q -f status=exited)</a:t>
            </a:r>
          </a:p>
        </p:txBody>
      </p:sp>
      <p:sp>
        <p:nvSpPr>
          <p:cNvPr id="12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457729"/>
            <a:ext cx="8229600" cy="7280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sz="3400" dirty="0">
                <a:latin typeface="Montserrat" panose="00000500000000000000" pitchFamily="2" charset="-52"/>
              </a:rPr>
              <a:t>Main </a:t>
            </a:r>
            <a:r>
              <a:rPr sz="3400" dirty="0" smtClean="0">
                <a:latin typeface="Montserrat" panose="00000500000000000000" pitchFamily="2" charset="-52"/>
              </a:rPr>
              <a:t>Docker</a:t>
            </a:r>
            <a:r>
              <a:rPr lang="ru-RU" sz="3400" dirty="0" smtClean="0">
                <a:latin typeface="Montserrat" panose="00000500000000000000" pitchFamily="2" charset="-52"/>
              </a:rPr>
              <a:t/>
            </a:r>
            <a:br>
              <a:rPr lang="ru-RU" sz="3400" dirty="0" smtClean="0">
                <a:latin typeface="Montserrat" panose="00000500000000000000" pitchFamily="2" charset="-52"/>
              </a:rPr>
            </a:br>
            <a:r>
              <a:rPr sz="3400" dirty="0" smtClean="0">
                <a:latin typeface="Montserrat" panose="00000500000000000000" pitchFamily="2" charset="-52"/>
              </a:rPr>
              <a:t>Commands</a:t>
            </a:r>
            <a:endParaRPr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299" name="Прямоугольник 3"/>
          <p:cNvSpPr/>
          <p:nvPr/>
        </p:nvSpPr>
        <p:spPr>
          <a:xfrm flipV="1">
            <a:off x="-400050" y="1806819"/>
            <a:ext cx="9944100" cy="32443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1" name="Содержимое 2"/>
          <p:cNvSpPr txBox="1">
            <a:spLocks noGrp="1"/>
          </p:cNvSpPr>
          <p:nvPr>
            <p:ph type="body" idx="1"/>
          </p:nvPr>
        </p:nvSpPr>
        <p:spPr>
          <a:xfrm>
            <a:off x="2145323" y="2022231"/>
            <a:ext cx="4853354" cy="284870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-compose up -d —no-deps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-compose down -t &lt;</a:t>
            </a:r>
            <a:r>
              <a:rPr sz="1600" dirty="0" err="1">
                <a:latin typeface="Montserrat" panose="00000500000000000000" pitchFamily="2" charset="-52"/>
              </a:rPr>
              <a:t>time_in_sec</a:t>
            </a:r>
            <a:r>
              <a:rPr sz="1600" dirty="0">
                <a:latin typeface="Montserrat" panose="00000500000000000000" pitchFamily="2" charset="-52"/>
              </a:rPr>
              <a:t>&gt;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-compose </a:t>
            </a:r>
            <a:r>
              <a:rPr sz="1600" dirty="0" err="1">
                <a:latin typeface="Montserrat" panose="00000500000000000000" pitchFamily="2" charset="-52"/>
              </a:rPr>
              <a:t>rm</a:t>
            </a:r>
            <a:endParaRPr sz="1600" dirty="0">
              <a:latin typeface="Montserrat" panose="00000500000000000000" pitchFamily="2" charset="-52"/>
            </a:endParaRP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>
                <a:latin typeface="Montserrat" panose="00000500000000000000" pitchFamily="2" charset="-52"/>
              </a:rPr>
              <a:t>exec &lt;name&gt; COMMAND [ARGS...]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-compose </a:t>
            </a:r>
            <a:r>
              <a:rPr sz="1600" dirty="0" err="1">
                <a:latin typeface="Montserrat" panose="00000500000000000000" pitchFamily="2" charset="-52"/>
              </a:rPr>
              <a:t>rm</a:t>
            </a:r>
            <a:r>
              <a:rPr sz="1600" dirty="0">
                <a:latin typeface="Montserrat" panose="00000500000000000000" pitchFamily="2" charset="-52"/>
              </a:rPr>
              <a:t> &lt;id/</a:t>
            </a:r>
            <a:r>
              <a:rPr sz="1600" dirty="0" err="1">
                <a:latin typeface="Montserrat" panose="00000500000000000000" pitchFamily="2" charset="-52"/>
              </a:rPr>
              <a:t>container_name</a:t>
            </a:r>
            <a:r>
              <a:rPr sz="1600" dirty="0">
                <a:latin typeface="Montserrat" panose="00000500000000000000" pitchFamily="2" charset="-52"/>
              </a:rPr>
              <a:t>&gt;</a:t>
            </a:r>
          </a:p>
          <a:p>
            <a:pPr marL="320841" indent="-320841">
              <a:lnSpc>
                <a:spcPct val="150000"/>
              </a:lnSpc>
              <a:buFontTx/>
            </a:pPr>
            <a:r>
              <a:rPr sz="1600" dirty="0" err="1">
                <a:latin typeface="Montserrat" panose="00000500000000000000" pitchFamily="2" charset="-52"/>
              </a:rPr>
              <a:t>docker</a:t>
            </a:r>
            <a:r>
              <a:rPr sz="1600" dirty="0">
                <a:latin typeface="Montserrat" panose="00000500000000000000" pitchFamily="2" charset="-52"/>
              </a:rPr>
              <a:t>-compose restart -t &lt;</a:t>
            </a:r>
            <a:r>
              <a:rPr sz="1600" dirty="0" err="1">
                <a:latin typeface="Montserrat" panose="00000500000000000000" pitchFamily="2" charset="-52"/>
              </a:rPr>
              <a:t>time_in_sec</a:t>
            </a:r>
            <a:r>
              <a:rPr sz="1600" dirty="0">
                <a:latin typeface="Montserrat" panose="00000500000000000000" pitchFamily="2" charset="-52"/>
              </a:rPr>
              <a:t>&gt;</a:t>
            </a:r>
          </a:p>
        </p:txBody>
      </p:sp>
      <p:sp>
        <p:nvSpPr>
          <p:cNvPr id="10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457729"/>
            <a:ext cx="8229600" cy="7280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sz="3400" dirty="0">
                <a:latin typeface="Montserrat" panose="00000500000000000000" pitchFamily="2" charset="-52"/>
              </a:rPr>
              <a:t>Main </a:t>
            </a:r>
            <a:r>
              <a:rPr sz="3400" dirty="0" smtClean="0">
                <a:latin typeface="Montserrat" panose="00000500000000000000" pitchFamily="2" charset="-52"/>
              </a:rPr>
              <a:t>Docker</a:t>
            </a:r>
            <a:r>
              <a:rPr lang="ru-RU" sz="3400" dirty="0" smtClean="0">
                <a:latin typeface="Montserrat" panose="00000500000000000000" pitchFamily="2" charset="-52"/>
              </a:rPr>
              <a:t/>
            </a:r>
            <a:br>
              <a:rPr lang="ru-RU" sz="3400" dirty="0" smtClean="0">
                <a:latin typeface="Montserrat" panose="00000500000000000000" pitchFamily="2" charset="-52"/>
              </a:rPr>
            </a:br>
            <a:r>
              <a:rPr sz="3400" dirty="0" smtClean="0">
                <a:latin typeface="Montserrat" panose="00000500000000000000" pitchFamily="2" charset="-52"/>
              </a:rPr>
              <a:t>Commands</a:t>
            </a:r>
            <a:endParaRPr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304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627552"/>
            <a:ext cx="8229600" cy="11430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latin typeface="Montserrat" panose="00000500000000000000" pitchFamily="2" charset="-52"/>
              </a:rPr>
              <a:t>Questions ?</a:t>
            </a: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sp>
        <p:nvSpPr>
          <p:cNvPr id="307" name="Прямоугольник 3"/>
          <p:cNvSpPr/>
          <p:nvPr/>
        </p:nvSpPr>
        <p:spPr>
          <a:xfrm>
            <a:off x="0" y="2719051"/>
            <a:ext cx="9144000" cy="9051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308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278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400" dirty="0">
                <a:latin typeface="Montserrat" panose="00000500000000000000" pitchFamily="2" charset="-52"/>
              </a:rPr>
              <a:t>Thanks for </a:t>
            </a:r>
            <a:r>
              <a:rPr sz="3400" dirty="0" smtClean="0">
                <a:latin typeface="Montserrat" panose="00000500000000000000" pitchFamily="2" charset="-52"/>
              </a:rPr>
              <a:t>attention!</a:t>
            </a:r>
            <a:endParaRPr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24" name="Прямоугольник 3"/>
          <p:cNvSpPr/>
          <p:nvPr/>
        </p:nvSpPr>
        <p:spPr>
          <a:xfrm>
            <a:off x="-400050" y="1169913"/>
            <a:ext cx="9944100" cy="44394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25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r>
              <a:t>Docker Commands</a:t>
            </a:r>
          </a:p>
        </p:txBody>
      </p:sp>
      <p:sp>
        <p:nvSpPr>
          <p:cNvPr id="126" name="Подзаголовок 2"/>
          <p:cNvSpPr txBox="1"/>
          <p:nvPr/>
        </p:nvSpPr>
        <p:spPr>
          <a:xfrm>
            <a:off x="3051722" y="388626"/>
            <a:ext cx="3040557" cy="52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 fontScale="77500" lnSpcReduction="20000"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4400" dirty="0">
                <a:latin typeface="Montserrat" panose="00000500000000000000" pitchFamily="2" charset="-52"/>
              </a:rPr>
              <a:t>Magic</a:t>
            </a:r>
            <a:r>
              <a:rPr dirty="0"/>
              <a:t> …</a:t>
            </a:r>
          </a:p>
        </p:txBody>
      </p:sp>
      <p:pic>
        <p:nvPicPr>
          <p:cNvPr id="127" name="Screen Shot 2019-01-14 at 1.08.41 AM.png" descr="Screen Shot 2019-01-14 at 1.08.41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1068" y="1191437"/>
            <a:ext cx="7301865" cy="43872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00050" y="1046291"/>
            <a:ext cx="9944100" cy="4571994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1" name="Подзаголовок 2"/>
          <p:cNvSpPr txBox="1"/>
          <p:nvPr/>
        </p:nvSpPr>
        <p:spPr>
          <a:xfrm>
            <a:off x="771526" y="212780"/>
            <a:ext cx="7600949" cy="560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Linux and Windows</a:t>
            </a:r>
          </a:p>
        </p:txBody>
      </p:sp>
      <p:pic>
        <p:nvPicPr>
          <p:cNvPr id="132" name="Screen Shot 2019-01-14 at 1.11.53 AM.png" descr="Screen Shot 2019-01-14 at 1.11.5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0428" y="1092063"/>
            <a:ext cx="7823144" cy="4482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11" name="Прямоугольник 3"/>
          <p:cNvSpPr/>
          <p:nvPr/>
        </p:nvSpPr>
        <p:spPr>
          <a:xfrm>
            <a:off x="-400050" y="1169913"/>
            <a:ext cx="9544050" cy="443942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" name="Прямоугольник 3"/>
          <p:cNvSpPr/>
          <p:nvPr/>
        </p:nvSpPr>
        <p:spPr>
          <a:xfrm>
            <a:off x="8361484" y="1169912"/>
            <a:ext cx="1182566" cy="4439425"/>
          </a:xfrm>
          <a:prstGeom prst="rect">
            <a:avLst/>
          </a:prstGeom>
          <a:solidFill>
            <a:srgbClr val="D9D9D9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36" name="Подзаголовок 2"/>
          <p:cNvSpPr txBox="1"/>
          <p:nvPr/>
        </p:nvSpPr>
        <p:spPr>
          <a:xfrm>
            <a:off x="1090246" y="310928"/>
            <a:ext cx="6963508" cy="41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sz="3400" dirty="0">
                <a:latin typeface="Montserrat" panose="00000500000000000000" pitchFamily="2" charset="-52"/>
              </a:rPr>
              <a:t>Docker Engine</a:t>
            </a:r>
          </a:p>
        </p:txBody>
      </p:sp>
      <p:pic>
        <p:nvPicPr>
          <p:cNvPr id="137" name="Screen Shot 2019-01-14 at 1.14.34 AM.png" descr="Screen Shot 2019-01-14 at 1.14.3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11" y="1169913"/>
            <a:ext cx="8687705" cy="4439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427" y="4428060"/>
            <a:ext cx="475160" cy="52200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0050" y="-11400"/>
            <a:ext cx="9944100" cy="6899100"/>
          </a:xfrm>
          <a:prstGeom prst="rect">
            <a:avLst/>
          </a:prstGeom>
        </p:spPr>
      </p:pic>
      <p:sp>
        <p:nvSpPr>
          <p:cNvPr id="9" name="Прямоугольник 3"/>
          <p:cNvSpPr/>
          <p:nvPr/>
        </p:nvSpPr>
        <p:spPr>
          <a:xfrm>
            <a:off x="1143000" y="0"/>
            <a:ext cx="6722052" cy="68579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10" y="589086"/>
            <a:ext cx="6472104" cy="574784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442" y="-61890"/>
            <a:ext cx="10058885" cy="6981780"/>
          </a:xfrm>
          <a:prstGeom prst="rect">
            <a:avLst/>
          </a:prstGeom>
        </p:spPr>
      </p:pic>
      <p:sp>
        <p:nvSpPr>
          <p:cNvPr id="143" name="Прямоугольник 3"/>
          <p:cNvSpPr/>
          <p:nvPr/>
        </p:nvSpPr>
        <p:spPr>
          <a:xfrm>
            <a:off x="-457442" y="2965270"/>
            <a:ext cx="10058884" cy="87318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144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Images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240</Words>
  <Application>Microsoft Office PowerPoint</Application>
  <PresentationFormat>On-screen Show (4:3)</PresentationFormat>
  <Paragraphs>75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Helvetica</vt:lpstr>
      <vt:lpstr>Montserrat</vt:lpstr>
      <vt:lpstr>Тема Office</vt:lpstr>
      <vt:lpstr>PowerPoint Presentation</vt:lpstr>
      <vt:lpstr>PowerPoint Presentation</vt:lpstr>
      <vt:lpstr>Architecture</vt:lpstr>
      <vt:lpstr>PowerPoint Presentation</vt:lpstr>
      <vt:lpstr>Docker Commands</vt:lpstr>
      <vt:lpstr>PowerPoint Presentation</vt:lpstr>
      <vt:lpstr>PowerPoint Presentation</vt:lpstr>
      <vt:lpstr>PowerPoint Presentation</vt:lpstr>
      <vt:lpstr>Images</vt:lpstr>
      <vt:lpstr>PowerPoint Presentation</vt:lpstr>
      <vt:lpstr>PowerPoint Presentation</vt:lpstr>
      <vt:lpstr>1. Pull Manifest 2. Pull Layers</vt:lpstr>
      <vt:lpstr>PowerPoint Presentation</vt:lpstr>
      <vt:lpstr>PowerPoint Presentation</vt:lpstr>
      <vt:lpstr>PowerPoint Presentation</vt:lpstr>
      <vt:lpstr>Registry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Dockerfile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Dockerfile best practices</vt:lpstr>
      <vt:lpstr>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Logging</vt:lpstr>
      <vt:lpstr>PowerPoint Presentation</vt:lpstr>
      <vt:lpstr>Main Commands</vt:lpstr>
      <vt:lpstr>Main Docker Commands</vt:lpstr>
      <vt:lpstr>Main Docker Commands</vt:lpstr>
      <vt:lpstr>Main Docker Commands</vt:lpstr>
      <vt:lpstr>Questions ?</vt:lpstr>
      <vt:lpstr>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Shachneva</dc:creator>
  <cp:lastModifiedBy>Alexandra Shachneva</cp:lastModifiedBy>
  <cp:revision>96</cp:revision>
  <dcterms:modified xsi:type="dcterms:W3CDTF">2020-06-05T07:45:39Z</dcterms:modified>
</cp:coreProperties>
</file>